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0" r:id="rId2"/>
    <p:sldMasterId id="2147483655" r:id="rId3"/>
  </p:sldMasterIdLst>
  <p:notesMasterIdLst>
    <p:notesMasterId r:id="rId19"/>
  </p:notesMasterIdLst>
  <p:handoutMasterIdLst>
    <p:handoutMasterId r:id="rId20"/>
  </p:handoutMasterIdLst>
  <p:sldIdLst>
    <p:sldId id="265" r:id="rId4"/>
    <p:sldId id="338" r:id="rId5"/>
    <p:sldId id="357" r:id="rId6"/>
    <p:sldId id="359" r:id="rId7"/>
    <p:sldId id="349" r:id="rId8"/>
    <p:sldId id="350" r:id="rId9"/>
    <p:sldId id="351" r:id="rId10"/>
    <p:sldId id="352" r:id="rId11"/>
    <p:sldId id="353" r:id="rId12"/>
    <p:sldId id="354" r:id="rId13"/>
    <p:sldId id="356" r:id="rId14"/>
    <p:sldId id="360" r:id="rId15"/>
    <p:sldId id="348" r:id="rId16"/>
    <p:sldId id="361" r:id="rId17"/>
    <p:sldId id="261" r:id="rId18"/>
  </p:sldIdLst>
  <p:sldSz cx="9144000" cy="6858000" type="screen4x3"/>
  <p:notesSz cx="7023100" cy="93091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orient="horz" pos="432" userDrawn="1">
          <p15:clr>
            <a:srgbClr val="A4A3A4"/>
          </p15:clr>
        </p15:guide>
        <p15:guide id="3" orient="horz" pos="3600" userDrawn="1">
          <p15:clr>
            <a:srgbClr val="A4A3A4"/>
          </p15:clr>
        </p15:guide>
        <p15:guide id="4" orient="horz" pos="2160" userDrawn="1">
          <p15:clr>
            <a:srgbClr val="A4A3A4"/>
          </p15:clr>
        </p15:guide>
        <p15:guide id="5" pos="5328" userDrawn="1">
          <p15:clr>
            <a:srgbClr val="A4A3A4"/>
          </p15:clr>
        </p15:guide>
        <p15:guide id="6" pos="2880" userDrawn="1">
          <p15:clr>
            <a:srgbClr val="A4A3A4"/>
          </p15:clr>
        </p15:guide>
        <p15:guide id="7" pos="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/>
  <p:clrMru>
    <a:srgbClr val="AFC828"/>
    <a:srgbClr val="008EC8"/>
    <a:srgbClr val="1413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75" autoAdjust="0"/>
    <p:restoredTop sz="88016" autoAdjust="0"/>
  </p:normalViewPr>
  <p:slideViewPr>
    <p:cSldViewPr snapToGrid="0" snapToObjects="1" showGuides="1">
      <p:cViewPr varScale="1">
        <p:scale>
          <a:sx n="115" d="100"/>
          <a:sy n="115" d="100"/>
        </p:scale>
        <p:origin x="1832" y="184"/>
      </p:cViewPr>
      <p:guideLst>
        <p:guide orient="horz" pos="3888"/>
        <p:guide orient="horz" pos="432"/>
        <p:guide orient="horz" pos="3600"/>
        <p:guide orient="horz" pos="2160"/>
        <p:guide pos="5328"/>
        <p:guide pos="2880"/>
        <p:guide pos="43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8DAC81C5-AE7A-1044-93C2-6BFF0DD7BC2B}" type="datetimeFigureOut">
              <a:rPr lang="en-US" smtClean="0"/>
              <a:t>7/12/19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E6F6EB44-35E4-0D4D-B375-5AD650735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612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8CBB8FA7-5BDC-BF4F-AE27-E2122A3D7D4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619D953D-192A-4F4A-A51F-DC3C7E58A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293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4982" indent="-174982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554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807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99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50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935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423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896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16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87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889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938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468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75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055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4275" y="698500"/>
            <a:ext cx="46545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D953D-192A-4F4A-A51F-DC3C7E58A6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90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2980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6671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2768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t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0674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t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8839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7792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8EC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315200" y="2984500"/>
            <a:ext cx="1828800" cy="3873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49968" y="5875020"/>
            <a:ext cx="2377440" cy="59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043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58200" y="5405439"/>
            <a:ext cx="685800" cy="1452563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685800" y="6172200"/>
            <a:ext cx="18288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fld id="{88C0C721-AEEC-4745-A24D-5BC52D0B46FB}" type="slidenum">
              <a:rPr lang="en-US" sz="1400" b="0" i="0" smtClean="0">
                <a:latin typeface="ITC Franklin Gothic Std MedCd"/>
                <a:cs typeface="ITC Franklin Gothic Std MedCd"/>
              </a:rPr>
              <a:pPr algn="l"/>
              <a:t>‹#›</a:t>
            </a:fld>
            <a:endParaRPr lang="en-US" sz="1400" b="0" i="0" dirty="0">
              <a:latin typeface="ITC Franklin Gothic Std MedCd"/>
              <a:cs typeface="ITC Franklin Gothic Std MedCd"/>
            </a:endParaRPr>
          </a:p>
        </p:txBody>
      </p:sp>
    </p:spTree>
    <p:extLst>
      <p:ext uri="{BB962C8B-B14F-4D97-AF65-F5344CB8AC3E}">
        <p14:creationId xmlns:p14="http://schemas.microsoft.com/office/powerpoint/2010/main" val="383292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9" r:id="rId2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8E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rgbClr val="008EC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58200" y="5405438"/>
            <a:ext cx="685800" cy="1452563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685800" y="6172200"/>
            <a:ext cx="18288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fld id="{88C0C721-AEEC-4745-A24D-5BC52D0B46FB}" type="slidenum">
              <a:rPr lang="en-US" sz="1400" b="0" i="0" smtClean="0">
                <a:solidFill>
                  <a:srgbClr val="FFFFFF"/>
                </a:solidFill>
                <a:latin typeface="ITC Franklin Gothic Std MedCd"/>
                <a:cs typeface="ITC Franklin Gothic Std MedCd"/>
              </a:rPr>
              <a:pPr algn="l"/>
              <a:t>‹#›</a:t>
            </a:fld>
            <a:endParaRPr lang="en-US" sz="1400" b="0" i="0" dirty="0">
              <a:solidFill>
                <a:srgbClr val="FFFFFF"/>
              </a:solidFill>
              <a:latin typeface="ITC Franklin Gothic Std MedCd"/>
              <a:cs typeface="ITC Franklin Gothic Std MedCd"/>
            </a:endParaRPr>
          </a:p>
        </p:txBody>
      </p:sp>
    </p:spTree>
    <p:extLst>
      <p:ext uri="{BB962C8B-B14F-4D97-AF65-F5344CB8AC3E}">
        <p14:creationId xmlns:p14="http://schemas.microsoft.com/office/powerpoint/2010/main" val="162998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0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4852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8000" b="1" spc="100" dirty="0">
                <a:solidFill>
                  <a:schemeClr val="bg1"/>
                </a:solidFill>
                <a:latin typeface="ITC Franklin Gothic Std Bk Cd" panose="020B0506030503020204" pitchFamily="34" charset="0"/>
                <a:cs typeface="ITC Franklin Gothic Std Dm Cd"/>
              </a:rPr>
              <a:t>WDDM 124</a:t>
            </a:r>
          </a:p>
          <a:p>
            <a:pPr>
              <a:lnSpc>
                <a:spcPct val="70000"/>
              </a:lnSpc>
            </a:pPr>
            <a:r>
              <a:rPr lang="en-US" sz="4000" spc="100" dirty="0">
                <a:solidFill>
                  <a:schemeClr val="bg1"/>
                </a:solidFill>
                <a:latin typeface="ITC Franklin Gothic Std Bk Cd" panose="020B0506030503020204" pitchFamily="34" charset="0"/>
                <a:cs typeface="ITC Franklin Gothic Std Bk Cd"/>
              </a:rPr>
              <a:t>Employment Skills &amp; Portfolio Design</a:t>
            </a:r>
            <a:endParaRPr lang="en-US" sz="1400" spc="100" dirty="0">
              <a:solidFill>
                <a:schemeClr val="bg1"/>
              </a:solidFill>
              <a:latin typeface="ITC Franklin Gothic Std Bk Cd"/>
              <a:cs typeface="ITC Franklin Gothic Std Bk Cd"/>
            </a:endParaRPr>
          </a:p>
          <a:p>
            <a:pPr>
              <a:lnSpc>
                <a:spcPts val="3500"/>
              </a:lnSpc>
            </a:pPr>
            <a:endParaRPr lang="en-US" sz="3500" spc="100" dirty="0">
              <a:solidFill>
                <a:schemeClr val="bg1"/>
              </a:solidFill>
              <a:latin typeface="ITC Franklin Gothic Std Bk Cd"/>
              <a:cs typeface="ITC Franklin Gothic Std Bk Cd"/>
            </a:endParaRPr>
          </a:p>
          <a:p>
            <a:r>
              <a:rPr lang="en-US" sz="5400" b="1" spc="100" dirty="0">
                <a:solidFill>
                  <a:schemeClr val="bg1"/>
                </a:solidFill>
                <a:latin typeface="ITC Franklin Gothic Std Bk Cd"/>
                <a:cs typeface="ITC Franklin Gothic Std Bk Cd"/>
              </a:rPr>
              <a:t>Personal Branding</a:t>
            </a:r>
          </a:p>
          <a:p>
            <a:r>
              <a:rPr lang="en-US" sz="3500" spc="100" dirty="0">
                <a:solidFill>
                  <a:schemeClr val="bg1"/>
                </a:solidFill>
                <a:latin typeface="ITC Franklin Gothic Std Bk Cd"/>
                <a:cs typeface="ITC Franklin Gothic Std Bk Cd"/>
              </a:rPr>
              <a:t>Module 7</a:t>
            </a:r>
          </a:p>
          <a:p>
            <a:endParaRPr lang="en-US" sz="3500" spc="100" dirty="0">
              <a:solidFill>
                <a:schemeClr val="bg1"/>
              </a:solidFill>
              <a:latin typeface="ITC Franklin Gothic Std Bk Cd"/>
              <a:cs typeface="ITC Franklin Gothic Std Bk Cd"/>
            </a:endParaRPr>
          </a:p>
          <a:p>
            <a:r>
              <a:rPr lang="en-US" sz="1400" spc="100" dirty="0">
                <a:solidFill>
                  <a:schemeClr val="bg1"/>
                </a:solidFill>
                <a:latin typeface="ITC Franklin Gothic Std Bk Cd"/>
                <a:cs typeface="ITC Franklin Gothic Std Bk Cd"/>
              </a:rPr>
              <a:t> </a:t>
            </a:r>
            <a:br>
              <a:rPr lang="en-US" sz="3500" spc="100" dirty="0">
                <a:solidFill>
                  <a:schemeClr val="bg1"/>
                </a:solidFill>
                <a:latin typeface="ITC Franklin Gothic Std Bk Cd"/>
                <a:cs typeface="ITC Franklin Gothic Std Bk Cd"/>
              </a:rPr>
            </a:br>
            <a:r>
              <a:rPr lang="en-US" sz="3500" spc="100" dirty="0">
                <a:solidFill>
                  <a:schemeClr val="bg1"/>
                </a:solidFill>
                <a:latin typeface="ITC Franklin Gothic Std Bk Cd"/>
                <a:cs typeface="ITC Franklin Gothic Std Bk Cd"/>
              </a:rPr>
              <a:t>Cory Coletta, M.Ed.</a:t>
            </a:r>
          </a:p>
          <a:p>
            <a:pPr>
              <a:lnSpc>
                <a:spcPts val="3500"/>
              </a:lnSpc>
            </a:pPr>
            <a:r>
              <a:rPr lang="en-US" sz="2200" cap="all" spc="100" dirty="0">
                <a:solidFill>
                  <a:schemeClr val="bg1"/>
                </a:solidFill>
                <a:latin typeface="ITC Franklin Gothic Std Bk Cd"/>
                <a:cs typeface="ITC Franklin Gothic Std Bk Cd"/>
              </a:rPr>
              <a:t>July 12, 2019</a:t>
            </a:r>
          </a:p>
        </p:txBody>
      </p:sp>
    </p:spTree>
    <p:extLst>
      <p:ext uri="{BB962C8B-B14F-4D97-AF65-F5344CB8AC3E}">
        <p14:creationId xmlns:p14="http://schemas.microsoft.com/office/powerpoint/2010/main" val="2853357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Online Presence &amp; Digital Assets</a:t>
            </a:r>
          </a:p>
          <a:p>
            <a:endParaRPr lang="en-US" sz="22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Stagnant means non-existent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Bad press is not better than no press</a:t>
            </a:r>
          </a:p>
        </p:txBody>
      </p:sp>
    </p:spTree>
    <p:extLst>
      <p:ext uri="{BB962C8B-B14F-4D97-AF65-F5344CB8AC3E}">
        <p14:creationId xmlns:p14="http://schemas.microsoft.com/office/powerpoint/2010/main" val="483938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53860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Print Assets &amp; Digital Deliverables</a:t>
            </a:r>
          </a:p>
          <a:p>
            <a:endParaRPr lang="en-US" sz="22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Have them before launching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Including: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Business cards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Pamphlets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Facebook profile picture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Facebook cover photo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Twitter profile avatar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Twitter cover photo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Instagram avatar</a:t>
            </a:r>
          </a:p>
        </p:txBody>
      </p:sp>
    </p:spTree>
    <p:extLst>
      <p:ext uri="{BB962C8B-B14F-4D97-AF65-F5344CB8AC3E}">
        <p14:creationId xmlns:p14="http://schemas.microsoft.com/office/powerpoint/2010/main" val="882560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74648" y="1700561"/>
            <a:ext cx="7772400" cy="3552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spc="100" dirty="0">
                <a:solidFill>
                  <a:schemeClr val="bg1"/>
                </a:solidFill>
                <a:latin typeface="ITC Franklin Gothic Std Bk Cd" panose="020B0506030503020204" pitchFamily="34" charset="0"/>
              </a:rPr>
              <a:t>“Your brand is what people say about you when you are not in the room.”</a:t>
            </a:r>
          </a:p>
          <a:p>
            <a:pPr algn="r">
              <a:lnSpc>
                <a:spcPts val="5500"/>
              </a:lnSpc>
            </a:pPr>
            <a:r>
              <a:rPr lang="en-US" sz="6000" spc="100" dirty="0">
                <a:solidFill>
                  <a:schemeClr val="bg1"/>
                </a:solidFill>
                <a:latin typeface="ITC Franklin Gothic Std Bk Cd" panose="020B0506030503020204" pitchFamily="34" charset="0"/>
                <a:cs typeface="ITC Franklin Gothic Std Dm Cd"/>
              </a:rPr>
              <a:t>— Jeff Bezos</a:t>
            </a:r>
            <a:endParaRPr lang="en-US" sz="6000" spc="100" dirty="0">
              <a:solidFill>
                <a:schemeClr val="bg1"/>
              </a:solidFill>
              <a:latin typeface="ITC Franklin Gothic Std Bk Cd" panose="020B05060305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492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" y="685800"/>
            <a:ext cx="7772400" cy="14344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spc="100" dirty="0">
                <a:solidFill>
                  <a:schemeClr val="bg1"/>
                </a:solidFill>
                <a:latin typeface="ITC Franklin Gothic Std Bk Cd" panose="020B0506030503020204" pitchFamily="34" charset="0"/>
                <a:cs typeface="ITC Franklin Gothic Std Dm Cd"/>
              </a:rPr>
              <a:t>Homework: Elevator Pitch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6C0834-6F3A-5747-91C1-116109BE1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120295"/>
            <a:ext cx="7658100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535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9541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Brand Standards</a:t>
            </a:r>
          </a:p>
          <a:p>
            <a:endParaRPr lang="en-US" sz="2200" dirty="0">
              <a:latin typeface="ITC Franklin Gothic Std Bk Cd"/>
              <a:cs typeface="ITC Franklin Gothic Std Bk C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E1B26F-E14C-8949-87EE-CFE26DBF4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259" y="1371599"/>
            <a:ext cx="4969481" cy="488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79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685802"/>
            <a:ext cx="7772400" cy="14106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spc="100" dirty="0">
                <a:solidFill>
                  <a:schemeClr val="bg1"/>
                </a:solidFill>
                <a:latin typeface="ITC Franklin Gothic Std Bk Cd" panose="020B0506030503020204" pitchFamily="34" charset="0"/>
                <a:cs typeface="ITC Franklin Gothic Std Dm Cd"/>
              </a:rPr>
              <a:t>NEXT WEEK:</a:t>
            </a:r>
            <a:br>
              <a:rPr lang="en-US" sz="6000" b="1" spc="100" dirty="0">
                <a:solidFill>
                  <a:schemeClr val="bg1"/>
                </a:solidFill>
                <a:latin typeface="ITC Franklin Gothic Std Bk Cd" panose="020B0506030503020204" pitchFamily="34" charset="0"/>
                <a:cs typeface="ITC Franklin Gothic Std Dm Cd"/>
              </a:rPr>
            </a:br>
            <a:r>
              <a:rPr lang="en-US" sz="6000" b="1" spc="100" dirty="0">
                <a:solidFill>
                  <a:schemeClr val="bg1"/>
                </a:solidFill>
                <a:latin typeface="ITC Franklin Gothic Std Bk Cd" panose="020B0506030503020204" pitchFamily="34" charset="0"/>
                <a:cs typeface="ITC Franklin Gothic Std Dm Cd"/>
              </a:rPr>
              <a:t>Personal Branding</a:t>
            </a:r>
          </a:p>
        </p:txBody>
      </p:sp>
    </p:spTree>
    <p:extLst>
      <p:ext uri="{BB962C8B-B14F-4D97-AF65-F5344CB8AC3E}">
        <p14:creationId xmlns:p14="http://schemas.microsoft.com/office/powerpoint/2010/main" val="3175705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54784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4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Define Yourself</a:t>
            </a:r>
          </a:p>
          <a:p>
            <a:endParaRPr lang="en-US" sz="24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Who are you?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What makes you unique?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What is your vision for your personal brand?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What is your goal with personal branding?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What are your professional goals?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Who is your audience? Who can you help?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How can you help them? What makes you different?</a:t>
            </a:r>
          </a:p>
          <a:p>
            <a:pPr marL="800100" lvl="1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How do you prove that? What’s the evidence?</a:t>
            </a:r>
            <a:endParaRPr lang="en-US" sz="3600" dirty="0">
              <a:latin typeface="ITC Franklin Gothic Std Bk Cd"/>
              <a:cs typeface="ITC Franklin Gothic Std Bk Cd"/>
            </a:endParaRPr>
          </a:p>
        </p:txBody>
      </p:sp>
    </p:spTree>
    <p:extLst>
      <p:ext uri="{BB962C8B-B14F-4D97-AF65-F5344CB8AC3E}">
        <p14:creationId xmlns:p14="http://schemas.microsoft.com/office/powerpoint/2010/main" val="365142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48320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Perceptions</a:t>
            </a:r>
            <a:b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</a:br>
            <a:r>
              <a:rPr lang="en-US" sz="2800" i="1" dirty="0">
                <a:solidFill>
                  <a:schemeClr val="bg1">
                    <a:lumMod val="65000"/>
                  </a:schemeClr>
                </a:solidFill>
                <a:latin typeface="ITC Franklin Gothic Std Bk Cd"/>
                <a:cs typeface="ITC Franklin Gothic Std Bk Cd"/>
              </a:rPr>
              <a:t>Where to start?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ITC Franklin Gothic Std Bk Cd"/>
                <a:cs typeface="ITC Franklin Gothic Std Bk Cd"/>
              </a:rPr>
              <a:t>from Starting a Freelance Business</a:t>
            </a:r>
          </a:p>
          <a:p>
            <a:endParaRPr lang="en-US" sz="22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Purpose and intent, offerings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Target client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Portfolio site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Proposal templates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Business cards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Social media branding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Blogging – are you going to be a thought leader?</a:t>
            </a:r>
          </a:p>
        </p:txBody>
      </p:sp>
    </p:spTree>
    <p:extLst>
      <p:ext uri="{BB962C8B-B14F-4D97-AF65-F5344CB8AC3E}">
        <p14:creationId xmlns:p14="http://schemas.microsoft.com/office/powerpoint/2010/main" val="4222266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38472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What is your purpose?</a:t>
            </a:r>
          </a:p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ITC Franklin Gothic Std Bk Cd"/>
                <a:cs typeface="ITC Franklin Gothic Std Bk Cd"/>
              </a:rPr>
              <a:t>from Starting a Freelance Business</a:t>
            </a:r>
            <a:endParaRPr lang="en-US" sz="2800" dirty="0">
              <a:solidFill>
                <a:srgbClr val="008EC8"/>
              </a:solidFill>
              <a:latin typeface="ITC Franklin Gothic Std Bk Cd"/>
              <a:cs typeface="ITC Franklin Gothic Std Bk Cd"/>
            </a:endParaRPr>
          </a:p>
          <a:p>
            <a:endParaRPr lang="en-US" sz="22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Explore what services you want to be offering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Specialize in something, do not generalize in everything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Find passion in what you do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Nobody can answer this question for you</a:t>
            </a:r>
          </a:p>
        </p:txBody>
      </p:sp>
    </p:spTree>
    <p:extLst>
      <p:ext uri="{BB962C8B-B14F-4D97-AF65-F5344CB8AC3E}">
        <p14:creationId xmlns:p14="http://schemas.microsoft.com/office/powerpoint/2010/main" val="2473380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32932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Audience &amp; Competition</a:t>
            </a:r>
          </a:p>
          <a:p>
            <a:r>
              <a:rPr lang="en-US" sz="2400" i="1" dirty="0">
                <a:solidFill>
                  <a:schemeClr val="bg1">
                    <a:lumMod val="65000"/>
                  </a:schemeClr>
                </a:solidFill>
                <a:latin typeface="ITC Franklin Gothic Std Bk Cd"/>
                <a:cs typeface="ITC Franklin Gothic Std Bk Cd"/>
              </a:rPr>
              <a:t>Who is your target audience?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ITC Franklin Gothic Std Bk Cd"/>
                <a:cs typeface="ITC Franklin Gothic Std Bk Cd"/>
              </a:rPr>
              <a:t>from Starting a Freelance Business</a:t>
            </a:r>
            <a:endParaRPr lang="en-US" sz="2400" dirty="0">
              <a:solidFill>
                <a:srgbClr val="008EC8"/>
              </a:solidFill>
              <a:latin typeface="ITC Franklin Gothic Std Bk Cd"/>
              <a:cs typeface="ITC Franklin Gothic Std Bk Cd"/>
            </a:endParaRPr>
          </a:p>
          <a:p>
            <a:endParaRPr lang="en-US" sz="22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Define your clientele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Do not take on the wrong clients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Define your competition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Stand out and be different</a:t>
            </a:r>
          </a:p>
        </p:txBody>
      </p:sp>
    </p:spTree>
    <p:extLst>
      <p:ext uri="{BB962C8B-B14F-4D97-AF65-F5344CB8AC3E}">
        <p14:creationId xmlns:p14="http://schemas.microsoft.com/office/powerpoint/2010/main" val="4085442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29238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Tone</a:t>
            </a:r>
          </a:p>
          <a:p>
            <a:endParaRPr lang="en-US" sz="22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Web presence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Email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Tweeting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Print copy</a:t>
            </a:r>
          </a:p>
        </p:txBody>
      </p:sp>
    </p:spTree>
    <p:extLst>
      <p:ext uri="{BB962C8B-B14F-4D97-AF65-F5344CB8AC3E}">
        <p14:creationId xmlns:p14="http://schemas.microsoft.com/office/powerpoint/2010/main" val="2086702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3416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Your Logo</a:t>
            </a:r>
          </a:p>
          <a:p>
            <a:endParaRPr lang="en-US" sz="22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Simple or complicated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Typography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Graphical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Illustration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Complexity or simplicity</a:t>
            </a:r>
          </a:p>
        </p:txBody>
      </p:sp>
    </p:spTree>
    <p:extLst>
      <p:ext uri="{BB962C8B-B14F-4D97-AF65-F5344CB8AC3E}">
        <p14:creationId xmlns:p14="http://schemas.microsoft.com/office/powerpoint/2010/main" val="81433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24314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 err="1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Colour</a:t>
            </a:r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 Palette, Typography, Patterns</a:t>
            </a:r>
          </a:p>
          <a:p>
            <a:endParaRPr lang="en-US" sz="22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Three </a:t>
            </a:r>
            <a:r>
              <a:rPr lang="en-US" sz="3200" dirty="0" err="1">
                <a:latin typeface="ITC Franklin Gothic Std Bk Cd"/>
                <a:cs typeface="ITC Franklin Gothic Std Bk Cd"/>
              </a:rPr>
              <a:t>colours</a:t>
            </a:r>
            <a:r>
              <a:rPr lang="en-US" sz="3200" dirty="0">
                <a:latin typeface="ITC Franklin Gothic Std Bk Cd"/>
                <a:cs typeface="ITC Franklin Gothic Std Bk Cd"/>
              </a:rPr>
              <a:t> or less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Three fonts or less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Styling consistency</a:t>
            </a:r>
          </a:p>
        </p:txBody>
      </p:sp>
    </p:spTree>
    <p:extLst>
      <p:ext uri="{BB962C8B-B14F-4D97-AF65-F5344CB8AC3E}">
        <p14:creationId xmlns:p14="http://schemas.microsoft.com/office/powerpoint/2010/main" val="3645828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685800"/>
            <a:ext cx="7772400" cy="1446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rgbClr val="008EC8"/>
                </a:solidFill>
                <a:latin typeface="ITC Franklin Gothic Std Bk Cd"/>
                <a:cs typeface="ITC Franklin Gothic Std Bk Cd"/>
              </a:rPr>
              <a:t>Consistency</a:t>
            </a:r>
          </a:p>
          <a:p>
            <a:endParaRPr lang="en-US" sz="2200" dirty="0">
              <a:latin typeface="ITC Franklin Gothic Std Bk Cd"/>
              <a:cs typeface="ITC Franklin Gothic Std Bk Cd"/>
            </a:endParaRPr>
          </a:p>
          <a:p>
            <a:pPr marL="342900" indent="-342900">
              <a:buFont typeface="Arial"/>
              <a:buChar char="•"/>
            </a:pPr>
            <a:r>
              <a:rPr lang="en-US" sz="3200" dirty="0">
                <a:latin typeface="ITC Franklin Gothic Std Bk Cd"/>
                <a:cs typeface="ITC Franklin Gothic Std Bk Cd"/>
              </a:rPr>
              <a:t>A brand is built on a familiarity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DA6BBC-46A2-0646-8FA5-05C775A4D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746" y="2419350"/>
            <a:ext cx="6162508" cy="39857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679945039"/>
      </p:ext>
    </p:extLst>
  </p:cSld>
  <p:clrMapOvr>
    <a:masterClrMapping/>
  </p:clrMapOvr>
</p:sld>
</file>

<file path=ppt/theme/theme1.xml><?xml version="1.0" encoding="utf-8"?>
<a:theme xmlns:a="http://schemas.openxmlformats.org/drawingml/2006/main" name="Humber Title Slide">
  <a:themeElements>
    <a:clrScheme name="Humber">
      <a:dk1>
        <a:srgbClr val="141313"/>
      </a:dk1>
      <a:lt1>
        <a:srgbClr val="FFFFFE"/>
      </a:lt1>
      <a:dk2>
        <a:srgbClr val="141313"/>
      </a:dk2>
      <a:lt2>
        <a:srgbClr val="EFEEED"/>
      </a:lt2>
      <a:accent1>
        <a:srgbClr val="008EC8"/>
      </a:accent1>
      <a:accent2>
        <a:srgbClr val="AFC828"/>
      </a:accent2>
      <a:accent3>
        <a:srgbClr val="D53958"/>
      </a:accent3>
      <a:accent4>
        <a:srgbClr val="FFE319"/>
      </a:accent4>
      <a:accent5>
        <a:srgbClr val="3C1C66"/>
      </a:accent5>
      <a:accent6>
        <a:srgbClr val="008C99"/>
      </a:accent6>
      <a:hlink>
        <a:srgbClr val="0000FF"/>
      </a:hlink>
      <a:folHlink>
        <a:srgbClr val="EFEEE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Humber Conten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Humber Section Star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1553</TotalTime>
  <Words>280</Words>
  <Application>Microsoft Macintosh PowerPoint</Application>
  <PresentationFormat>On-screen Show (4:3)</PresentationFormat>
  <Paragraphs>97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ITC Franklin Gothic Std Bk Cd</vt:lpstr>
      <vt:lpstr>Arial</vt:lpstr>
      <vt:lpstr>ITC Franklin Gothic Std Dm Cd</vt:lpstr>
      <vt:lpstr>ITC Franklin Gothic Std MedCd</vt:lpstr>
      <vt:lpstr>Calibri</vt:lpstr>
      <vt:lpstr>Humber Title Slide</vt:lpstr>
      <vt:lpstr>Humber Content Slide</vt:lpstr>
      <vt:lpstr>Humber Section Start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SOS Incorporated</dc:creator>
  <cp:lastModifiedBy>Microsoft Office User</cp:lastModifiedBy>
  <cp:revision>128</cp:revision>
  <cp:lastPrinted>2018-09-06T10:51:04Z</cp:lastPrinted>
  <dcterms:created xsi:type="dcterms:W3CDTF">2013-11-05T15:35:21Z</dcterms:created>
  <dcterms:modified xsi:type="dcterms:W3CDTF">2019-07-12T17:45:57Z</dcterms:modified>
</cp:coreProperties>
</file>

<file path=docProps/thumbnail.jpeg>
</file>